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sldIdLst>
    <p:sldId id="354" r:id="rId2"/>
    <p:sldId id="350" r:id="rId3"/>
    <p:sldId id="371" r:id="rId4"/>
    <p:sldId id="372" r:id="rId5"/>
    <p:sldId id="373" r:id="rId6"/>
    <p:sldId id="374" r:id="rId7"/>
    <p:sldId id="375" r:id="rId8"/>
    <p:sldId id="376" r:id="rId9"/>
    <p:sldId id="378" r:id="rId10"/>
    <p:sldId id="380" r:id="rId11"/>
    <p:sldId id="259" r:id="rId12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arkov" initials="SS" lastIdx="2" clrIdx="0">
    <p:extLst>
      <p:ext uri="{19B8F6BF-5375-455C-9EA6-DF929625EA0E}">
        <p15:presenceInfo xmlns:p15="http://schemas.microsoft.com/office/powerpoint/2012/main" userId="tsar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0"/>
    <a:srgbClr val="FF284F"/>
    <a:srgbClr val="EF3340"/>
    <a:srgbClr val="D9D9D5"/>
    <a:srgbClr val="00A3E1"/>
    <a:srgbClr val="00407E"/>
    <a:srgbClr val="008EFF"/>
    <a:srgbClr val="AF5183"/>
    <a:srgbClr val="DA3F6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7" autoAdjust="0"/>
    <p:restoredTop sz="93039" autoAdjust="0"/>
  </p:normalViewPr>
  <p:slideViewPr>
    <p:cSldViewPr>
      <p:cViewPr varScale="1">
        <p:scale>
          <a:sx n="106" d="100"/>
          <a:sy n="106" d="100"/>
        </p:scale>
        <p:origin x="739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044C-D1BA-4A9B-8554-B7A4448A905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62D1F-EBD6-44C1-A0ED-6441966F5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49F67-7FB7-4A37-AAEE-24B7EAE39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4CD12F-AFA5-4F79-B9A8-163DD9097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B542B-2BA8-41DC-B213-642D8C91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17BD0-6137-455F-9D23-D0F0925B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A48AD3-0F34-4F48-8A1F-DC4B72FF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4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E586-086D-4FEE-B4CD-0E6E0657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362714-2816-4129-AF03-ABAA74570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53963-CF09-4058-BBF1-706786A18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999993-E85A-475E-B4AB-67EB437F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A3A2C5-53F6-4F60-A7CA-63F24A5F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08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90B001-31A5-4DBD-8141-1B6EDF9AC3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FB6629-B6C1-4BEE-A4A8-085C44928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B27E9-E4D2-424B-95A3-0EA8E29D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BF2BC5-BE84-4E0F-AABE-D447116D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81B0C-36D0-4B04-8023-F73E0221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9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B9521-D897-420D-90DF-FFA48D9BB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5E0D2E-DF66-4431-8CEA-A6FD67C4D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9292F3-EEE2-4C6F-A3A7-C97B05A2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A0BE21-ACB0-489D-8385-C8BA33F4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8654A4-B7F9-4DD9-AA71-D6602386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5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436A2-46E3-426D-B794-9F5A95AA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461C16-ABF3-4D8D-A856-C23EE2E05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5DDB82-9B8D-4FE7-910B-1F04CC5F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7830E9-BCDF-4612-A7BD-9FC73475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9C314-7DE3-4281-BF8C-3A5B84EE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9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5CE3F-06AA-4C59-9C9E-310F3DA9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E48899-34E0-44DF-9B60-2397A5CA5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73A196-3787-41CC-82CE-26B1B70B1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59D787-0475-4B10-B9D9-458FF331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390E5E-5169-458A-ABCD-135D9CD0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42378B-D7D0-4536-96CA-33D4E065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8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66D14-67E4-4C13-A4AB-455B35FE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B4E3D-4496-4B8B-8EB8-4F59FE5C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155D33-531C-4947-B447-2DB1A0348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CADC82-671F-4C85-85D5-41D208444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5DE5AD-780D-45B2-8520-36DE33D55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B6CEC4-AF7F-45DD-BD7E-A4DC0CB1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FD03D0-C6DC-43DD-82A3-1F979375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DEC76D-23C2-4AFF-A153-AC84A969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2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0652A-3814-4C98-BEF7-98A8412A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0E45A5-574B-4DBF-AAA5-FB405B52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BBB270-F72C-4F79-B74E-48527223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3DD0FE-B7C8-4A9B-8934-8881D70E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F1CB88-5716-4D4D-A1D4-B3E68D16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3BA961-9411-454B-AD4C-490AB2F59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B6E377-2345-4856-8FE8-03E3F087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9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37F1A-3E5E-423B-9195-1EA7A415B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4AD8FC-A470-423A-891D-EBD76C757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FFD8ED-FD0F-4344-9FBE-5C1189C0D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DD81B8-1BBC-4EFB-AC27-C21791AC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6AFA3F-5DB8-4404-A27D-13D10881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E4E4AE-3F5E-4EBA-907D-3FAE6DE1D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06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EA9C1-5A53-4841-A83F-6D07D6E6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C5D7BC-391B-45CE-9628-2D60ECE14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E62BA3-8D60-4201-B056-3E07581B2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42B71C-D8A2-4B57-B41D-A0A960FA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93FE55-02C8-42CF-8B5C-F27F9CE8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B73437-58D0-4216-8D18-B6D3718E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27F94-8019-4863-B849-28B9AF09F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F78994-17DA-4E77-A997-CA907B8FD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8F9EA-CBE0-4720-9E43-59355B1E8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A2536-1A4B-427C-8990-FE802B99E73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A2123-7645-44FB-A3F8-014F6BB1A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F1545-B882-4B4A-8FE5-569C8EC78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11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5.sv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3.sv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hyperlink" Target="https://passport.yandex.ru/" TargetMode="Externa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sv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5.sv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svg"/><Relationship Id="rId7" Type="http://schemas.openxmlformats.org/officeDocument/2006/relationships/image" Target="../media/image24.web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5.sv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5.sv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032E30E-EF7D-4BE1-AF01-22DF2451A541}"/>
              </a:ext>
            </a:extLst>
          </p:cNvPr>
          <p:cNvSpPr txBox="1"/>
          <p:nvPr/>
        </p:nvSpPr>
        <p:spPr>
          <a:xfrm>
            <a:off x="179512" y="1475542"/>
            <a:ext cx="8280920" cy="1843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</a:rPr>
              <a:t>Картинная галерея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</a:rPr>
              <a:t> в детском саду</a:t>
            </a:r>
          </a:p>
          <a:p>
            <a:pPr>
              <a:lnSpc>
                <a:spcPts val="3000"/>
              </a:lnSpc>
            </a:pP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07C412-AE1B-455C-B2E1-AB562D695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94362" y="593572"/>
            <a:ext cx="1313342" cy="394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EBC852-D7BB-4196-B4C0-C5F92941EB9C}"/>
              </a:ext>
            </a:extLst>
          </p:cNvPr>
          <p:cNvSpPr txBox="1"/>
          <p:nvPr/>
        </p:nvSpPr>
        <p:spPr>
          <a:xfrm>
            <a:off x="340207" y="3106221"/>
            <a:ext cx="543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Соловей Елена Юрьевна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068F7E-7E0B-432B-A377-13F0A1B7A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795" y="346897"/>
            <a:ext cx="1911773" cy="9064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711742-74E4-4497-89B1-4A2434A65F2B}"/>
              </a:ext>
            </a:extLst>
          </p:cNvPr>
          <p:cNvSpPr txBox="1"/>
          <p:nvPr/>
        </p:nvSpPr>
        <p:spPr>
          <a:xfrm>
            <a:off x="138762" y="3551756"/>
            <a:ext cx="6449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uller Regular" pitchFamily="50" charset="-52"/>
              </a:rPr>
              <a:t>к.и.н.,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АНО ДПО Институт образовательных технологий, заместитель Председателя ВОО «Воспитатели России»,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президиума Федерального экспертного совета,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ВОО «Воспитатели России», член научного экспертного совета,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Национальной премии в сфере товаров  и услуг для детей                        "Золотой медвежонок"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559877-D1B8-9E9E-4B83-A4BC9C3848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87" y="468916"/>
            <a:ext cx="768503" cy="66246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FE19A7-3149-AF18-1993-4352ED556A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14" y="3506331"/>
            <a:ext cx="2092053" cy="140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03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988805-D619-2A40-A5D4-DFA378F8B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824" y="4594167"/>
            <a:ext cx="1150000" cy="345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4E3C35-1B36-E766-A8D4-A680496E9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22" y="4365285"/>
            <a:ext cx="1792687" cy="8500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B0C42B-42F7-FF4C-B178-B53E63293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18" y="4528020"/>
            <a:ext cx="733585" cy="493594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CA2F5F2-BB33-A2B7-5C0F-FFD5B768DEAC}"/>
              </a:ext>
            </a:extLst>
          </p:cNvPr>
          <p:cNvSpPr/>
          <p:nvPr/>
        </p:nvSpPr>
        <p:spPr>
          <a:xfrm>
            <a:off x="230015" y="2641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ВОЗМОЖНОСТИ…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8C442-1E11-4D7A-CB7B-78F80C3889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9" y="3686459"/>
            <a:ext cx="1869815" cy="15784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847C313-8042-5BB4-3C73-F3E6594347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2275" y="1173395"/>
            <a:ext cx="497706" cy="2938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00DA0C-1F5E-2992-EF9D-CAC535566A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5286" y="1757486"/>
            <a:ext cx="497706" cy="29388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3193BA-7744-0AF1-87EB-A44EEA3BF7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5286" y="2566357"/>
            <a:ext cx="497706" cy="29388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48538A3-6ED2-4F4C-9490-9F48111441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78450" y="3257550"/>
            <a:ext cx="497706" cy="293883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D65C6835-0030-324B-C213-180FDF7F9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40" y="990851"/>
            <a:ext cx="8191489" cy="320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Функциональность.  Возможность трансформации.</a:t>
            </a:r>
          </a:p>
          <a:p>
            <a:pPr lvl="0"/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Качество. Качество, в том числе для детей с ОВЗ.</a:t>
            </a:r>
          </a:p>
          <a:p>
            <a:pPr lvl="0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Патриотизм.</a:t>
            </a:r>
          </a:p>
          <a:p>
            <a:pPr lvl="0"/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Творческая деятельность детей.</a:t>
            </a:r>
          </a:p>
          <a:p>
            <a:pPr lvl="0">
              <a:spcAft>
                <a:spcPts val="1000"/>
              </a:spcAft>
            </a:pP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000"/>
              </a:spcAft>
            </a:pP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4538CE-075D-544A-BF81-3EEB9E1F032A}"/>
              </a:ext>
            </a:extLst>
          </p:cNvPr>
          <p:cNvSpPr/>
          <p:nvPr/>
        </p:nvSpPr>
        <p:spPr>
          <a:xfrm>
            <a:off x="4805720" y="752276"/>
            <a:ext cx="4338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ВОСПИТАТЕЛИ РОССИИ</a:t>
            </a:r>
          </a:p>
          <a:p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общественная организация содействия развитию профессиональной сферы дошкольного образования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FC1E96-6009-5440-8693-AE892AF07AC9}"/>
              </a:ext>
            </a:extLst>
          </p:cNvPr>
          <p:cNvSpPr/>
          <p:nvPr/>
        </p:nvSpPr>
        <p:spPr>
          <a:xfrm>
            <a:off x="5238969" y="2067694"/>
            <a:ext cx="2941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Соловей Елена Юрьевна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56FD50-B7B8-734B-AD42-5B82390D2567}"/>
              </a:ext>
            </a:extLst>
          </p:cNvPr>
          <p:cNvSpPr/>
          <p:nvPr/>
        </p:nvSpPr>
        <p:spPr>
          <a:xfrm>
            <a:off x="5190577" y="3149120"/>
            <a:ext cx="3623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ponomareva@insila.ru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3518D2-42BB-5249-8F4D-250F5ED5884B}"/>
              </a:ext>
            </a:extLst>
          </p:cNvPr>
          <p:cNvSpPr txBox="1"/>
          <p:nvPr/>
        </p:nvSpPr>
        <p:spPr>
          <a:xfrm>
            <a:off x="5238968" y="2779458"/>
            <a:ext cx="2878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8 927 689 2772</a:t>
            </a:r>
            <a:endParaRPr lang="ru-RU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AFAA6AE-09BF-D047-8944-D201AADFED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857448" y="2162824"/>
            <a:ext cx="379090" cy="2238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69B367-41BA-774A-B4CC-424DE672B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857448" y="2509288"/>
            <a:ext cx="379090" cy="2238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AB696D1-3B55-DC4E-92AA-C27BB20C47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857447" y="2862474"/>
            <a:ext cx="379090" cy="2238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E72635C-42EF-8A47-8FE2-AC490232FF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857447" y="3210291"/>
            <a:ext cx="379090" cy="2238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666B14-32A2-4D42-8169-02256161B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49143" y="586420"/>
            <a:ext cx="3939840" cy="40325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702E6F-4443-73FB-54D2-C82DEAEF9C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22358" y="4118271"/>
            <a:ext cx="3747798" cy="49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0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988805-D619-2A40-A5D4-DFA378F8B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4841" y="4461901"/>
            <a:ext cx="1150000" cy="345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4E3C35-1B36-E766-A8D4-A680496E9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79476"/>
            <a:ext cx="1792687" cy="8500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AF70FA-4E6C-5536-69CF-B8E4B8EE1E2B}"/>
              </a:ext>
            </a:extLst>
          </p:cNvPr>
          <p:cNvSpPr txBox="1"/>
          <p:nvPr/>
        </p:nvSpPr>
        <p:spPr>
          <a:xfrm>
            <a:off x="2267744" y="1218081"/>
            <a:ext cx="68762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предпосылок ценностно-смыслового                    восприятия и понимания произведений искусства 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элементарных представлений                                         о видах искусства 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самостоятельной творческой                                     деятельности детей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D252A-8F71-8566-D788-F883BE48EA1E}"/>
              </a:ext>
            </a:extLst>
          </p:cNvPr>
          <p:cNvSpPr txBox="1"/>
          <p:nvPr/>
        </p:nvSpPr>
        <p:spPr>
          <a:xfrm>
            <a:off x="395536" y="123623"/>
            <a:ext cx="84962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ХУДОЖЕСТВЕННО-ЭСТЕТИЧЕСКОЕ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РАЗВИТИЕ ПРЕДПОЛАГАЕТ </a:t>
            </a:r>
          </a:p>
        </p:txBody>
      </p:sp>
      <p:pic>
        <p:nvPicPr>
          <p:cNvPr id="4" name="Picture 8" descr="ФГОС дошкольного образования">
            <a:extLst>
              <a:ext uri="{FF2B5EF4-FFF2-40B4-BE49-F238E27FC236}">
                <a16:creationId xmlns:a16="http://schemas.microsoft.com/office/drawing/2014/main" id="{E8E48F20-DF1B-056D-ABE3-9CE7C1D68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5437"/>
            <a:ext cx="2088866" cy="175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B0C42B-42F7-FF4C-B178-B53E63293A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450823"/>
            <a:ext cx="676255" cy="45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7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988805-D619-2A40-A5D4-DFA378F8B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0512" y="4617803"/>
            <a:ext cx="1150000" cy="345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4E3C35-1B36-E766-A8D4-A680496E9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96" y="4365286"/>
            <a:ext cx="1792687" cy="8500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AF70FA-4E6C-5536-69CF-B8E4B8EE1E2B}"/>
              </a:ext>
            </a:extLst>
          </p:cNvPr>
          <p:cNvSpPr txBox="1"/>
          <p:nvPr/>
        </p:nvSpPr>
        <p:spPr>
          <a:xfrm>
            <a:off x="251520" y="726265"/>
            <a:ext cx="8305631" cy="3894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МАДОУ г. Нижневартовска ДС №38 «Домовёнок» г. Нижневартовск ХМАО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МАДОУ детский сад № 531 г. Екатеринбург Свердловской области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МАДОУ «Радость» г. Нижний Тагил, Свердловской область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№ 21 «Чебурашка», город Лесной, Свердловская область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МБДОО «Детский сад №7 «Солнечный город» Цивильского района Чувашской Республики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сад № 28 «Ёлочка» ГБОУ СОШ № 22 г. о. Чапаевск Самарской области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ВМР МАОУ ДС №200 "Волшебный башмачок" г. о. Тольятти Самарской области.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 детский сад №125 «Росточек»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Тольятти Самарской области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МАДОУ «Детский сад № 10 «Аленький цветочек» 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Прокопьевск Кемеровской области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D252A-8F71-8566-D788-F883BE48EA1E}"/>
              </a:ext>
            </a:extLst>
          </p:cNvPr>
          <p:cNvSpPr txBox="1"/>
          <p:nvPr/>
        </p:nvSpPr>
        <p:spPr>
          <a:xfrm>
            <a:off x="395536" y="123623"/>
            <a:ext cx="6816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Главные действующие лица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B0C42B-42F7-FF4C-B178-B53E63293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67" y="4619326"/>
            <a:ext cx="630900" cy="42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988805-D619-2A40-A5D4-DFA378F8B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0512" y="4617803"/>
            <a:ext cx="1150000" cy="345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4E3C35-1B36-E766-A8D4-A680496E9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96" y="4365286"/>
            <a:ext cx="1792687" cy="8500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B0C42B-42F7-FF4C-B178-B53E63293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46" y="4543505"/>
            <a:ext cx="733585" cy="4935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CA8A9E-7A26-BA6B-6C83-BC26A044D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13" y="650303"/>
            <a:ext cx="4563081" cy="1420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84895-9077-F559-3354-A9AB28DF05D4}"/>
              </a:ext>
            </a:extLst>
          </p:cNvPr>
          <p:cNvSpPr txBox="1"/>
          <p:nvPr/>
        </p:nvSpPr>
        <p:spPr>
          <a:xfrm>
            <a:off x="331269" y="160171"/>
            <a:ext cx="7896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«КАРТИННАЯ ГАЛЕРЕЯ В ДЕТСКОМ САДУ»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6CA2DE-141F-FAFD-687A-4F34D092FE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98" y="2257348"/>
            <a:ext cx="4088835" cy="27258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222B0C-9B46-96BF-5F06-F7D8757FB0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825" y="650381"/>
            <a:ext cx="2710658" cy="36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9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988805-D619-2A40-A5D4-DFA378F8B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0512" y="4617803"/>
            <a:ext cx="1150000" cy="345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4E3C35-1B36-E766-A8D4-A680496E9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96" y="4365286"/>
            <a:ext cx="1792687" cy="8500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B0C42B-42F7-FF4C-B178-B53E63293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46" y="4543505"/>
            <a:ext cx="733585" cy="4935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C2DCC8-8EBC-7187-23C3-59606B5F77D6}"/>
              </a:ext>
            </a:extLst>
          </p:cNvPr>
          <p:cNvSpPr txBox="1"/>
          <p:nvPr/>
        </p:nvSpPr>
        <p:spPr>
          <a:xfrm>
            <a:off x="251520" y="338857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«КАРТИННАЯ ГАЛЕРЕЯ В ДЕТСКОМ САДУ»</a:t>
            </a:r>
          </a:p>
        </p:txBody>
      </p:sp>
      <p:pic>
        <p:nvPicPr>
          <p:cNvPr id="14" name="Объект 4">
            <a:extLst>
              <a:ext uri="{FF2B5EF4-FFF2-40B4-BE49-F238E27FC236}">
                <a16:creationId xmlns:a16="http://schemas.microsoft.com/office/drawing/2014/main" id="{369BB36A-F4E1-FD8E-D477-E86D13B881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115" t="-2485" b="-1"/>
          <a:stretch/>
        </p:blipFill>
        <p:spPr>
          <a:xfrm>
            <a:off x="512341" y="1107911"/>
            <a:ext cx="2236778" cy="32350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2F0696-17F1-B66A-085E-F18FE86217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700" t="-444" b="-1"/>
          <a:stretch/>
        </p:blipFill>
        <p:spPr>
          <a:xfrm>
            <a:off x="3347864" y="1203598"/>
            <a:ext cx="2236778" cy="3222938"/>
          </a:xfrm>
          <a:prstGeom prst="rect">
            <a:avLst/>
          </a:prstGeom>
        </p:spPr>
      </p:pic>
      <p:pic>
        <p:nvPicPr>
          <p:cNvPr id="16" name="Объект 6">
            <a:extLst>
              <a:ext uri="{FF2B5EF4-FFF2-40B4-BE49-F238E27FC236}">
                <a16:creationId xmlns:a16="http://schemas.microsoft.com/office/drawing/2014/main" id="{B30B4AB0-8089-EC5B-3A11-5A7DEF880F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959" t="-110"/>
          <a:stretch/>
        </p:blipFill>
        <p:spPr>
          <a:xfrm>
            <a:off x="6350083" y="1203598"/>
            <a:ext cx="2308458" cy="322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5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988805-D619-2A40-A5D4-DFA378F8B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824" y="4594167"/>
            <a:ext cx="1150000" cy="345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4E3C35-1B36-E766-A8D4-A680496E9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22" y="4365285"/>
            <a:ext cx="1792687" cy="8500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B0C42B-42F7-FF4C-B178-B53E63293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18" y="4528020"/>
            <a:ext cx="733585" cy="4935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C2DCC8-8EBC-7187-23C3-59606B5F77D6}"/>
              </a:ext>
            </a:extLst>
          </p:cNvPr>
          <p:cNvSpPr txBox="1"/>
          <p:nvPr/>
        </p:nvSpPr>
        <p:spPr>
          <a:xfrm>
            <a:off x="251520" y="338857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«КАРТИННАЯ ГАЛЕРЕЯ В ДЕТСКОМ САДУ»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70E041-9CF8-DC99-20FC-29A997F30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6" y="1112477"/>
            <a:ext cx="2258814" cy="310953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25D736-A803-9412-BE5B-F379E7C54C30}"/>
              </a:ext>
            </a:extLst>
          </p:cNvPr>
          <p:cNvSpPr/>
          <p:nvPr/>
        </p:nvSpPr>
        <p:spPr>
          <a:xfrm>
            <a:off x="3323278" y="933631"/>
            <a:ext cx="5357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ОРГАНИЗАЦИИ ПЕДАГОГИЧЕСКОЙ РАБОТЫ ПО ОЗНАКОМЛЕНИЮ ДЕТЕЙ С ЖИВОПИСЬЮ: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975E2E-FDA7-B82F-CF55-661E3D57EA2D}"/>
              </a:ext>
            </a:extLst>
          </p:cNvPr>
          <p:cNvSpPr/>
          <p:nvPr/>
        </p:nvSpPr>
        <p:spPr>
          <a:xfrm>
            <a:off x="3333170" y="1630594"/>
            <a:ext cx="51300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Программы, в которых не представлена система организации педагогической работы по ознакомлению детей с живописью.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5953FB-2094-0216-50A6-D2CBE14671EA}"/>
              </a:ext>
            </a:extLst>
          </p:cNvPr>
          <p:cNvSpPr/>
          <p:nvPr/>
        </p:nvSpPr>
        <p:spPr>
          <a:xfrm>
            <a:off x="3788842" y="2173038"/>
            <a:ext cx="47767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Программы, в которых даны общие рекомендации, либо без указания возрастного периода или общей фразой, относящейся к возрастной группе, и без жанровой классификации.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2B8689-A931-72ED-1038-9A9A37C40A50}"/>
              </a:ext>
            </a:extLst>
          </p:cNvPr>
          <p:cNvSpPr/>
          <p:nvPr/>
        </p:nvSpPr>
        <p:spPr>
          <a:xfrm>
            <a:off x="3788842" y="2894636"/>
            <a:ext cx="466027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Программы, в которых представлена система на основе жанровой классификации, но без указания возрастного периода.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97342B1-DE15-63C6-948E-4EF64BC99112}"/>
              </a:ext>
            </a:extLst>
          </p:cNvPr>
          <p:cNvSpPr/>
          <p:nvPr/>
        </p:nvSpPr>
        <p:spPr>
          <a:xfrm>
            <a:off x="3807899" y="3556643"/>
            <a:ext cx="474627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Программы, в которых представлена система на основе жанровой классификации и с учетом возрастных особенностей детей.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366DA0-EBED-7BBE-48CF-84A802472566}"/>
              </a:ext>
            </a:extLst>
          </p:cNvPr>
          <p:cNvSpPr/>
          <p:nvPr/>
        </p:nvSpPr>
        <p:spPr>
          <a:xfrm>
            <a:off x="3877119" y="422551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Программы, в которых рекомендованы картины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собрания Государственной Третьяковской галереи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652087-A53C-AEBA-9555-BEC67CBE48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358342" y="1751215"/>
            <a:ext cx="260296" cy="15369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642EA35-F80B-A2B7-1D18-3FC03D5D3E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425313" y="2259257"/>
            <a:ext cx="260296" cy="15369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E57967B-52E6-7D86-BDF5-11F39A5BBD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453310" y="3005171"/>
            <a:ext cx="260296" cy="15369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B83412-2980-1BC5-BD61-F868C66A26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435472" y="3651326"/>
            <a:ext cx="260296" cy="1536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DB849D8-0F98-D1D3-BFF6-9BA8DA2C00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425313" y="4238508"/>
            <a:ext cx="260296" cy="1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8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988805-D619-2A40-A5D4-DFA378F8B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824" y="4594167"/>
            <a:ext cx="1150000" cy="345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4E3C35-1B36-E766-A8D4-A680496E9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22" y="4365285"/>
            <a:ext cx="1792687" cy="8500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B0C42B-42F7-FF4C-B178-B53E63293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18" y="4528020"/>
            <a:ext cx="733585" cy="4935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C2DCC8-8EBC-7187-23C3-59606B5F77D6}"/>
              </a:ext>
            </a:extLst>
          </p:cNvPr>
          <p:cNvSpPr txBox="1"/>
          <p:nvPr/>
        </p:nvSpPr>
        <p:spPr>
          <a:xfrm>
            <a:off x="251520" y="338857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«КАРТИННАЯ ГАЛЕРЕЯ В ДЕТСКОМ САДУ»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885D32-4180-1997-FCED-59D002EF5292}"/>
              </a:ext>
            </a:extLst>
          </p:cNvPr>
          <p:cNvSpPr txBox="1"/>
          <p:nvPr/>
        </p:nvSpPr>
        <p:spPr>
          <a:xfrm>
            <a:off x="0" y="1029404"/>
            <a:ext cx="4381400" cy="2473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Функциональность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масштабированных репродукций картин 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Репродукции устойчивыми    к прямым солнечным лучам</a:t>
            </a:r>
          </a:p>
          <a:p>
            <a:pPr marL="7429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53D4292-532F-BF85-CB57-01B1E3736F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59" y="1321049"/>
            <a:ext cx="4808558" cy="32057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4FEDF1-F488-D881-CBCE-A306E262B3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24" y="3192570"/>
            <a:ext cx="999706" cy="9997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E0999D9-0AED-2585-9B2D-2D373F0825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0352" y="1676845"/>
            <a:ext cx="260296" cy="15369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2373D4C-AE06-C9CB-E2B9-ECEC6CA1CA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9983" y="2571750"/>
            <a:ext cx="260296" cy="1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10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988805-D619-2A40-A5D4-DFA378F8B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824" y="4594167"/>
            <a:ext cx="1150000" cy="345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4E3C35-1B36-E766-A8D4-A680496E9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22" y="4365285"/>
            <a:ext cx="1792687" cy="8500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B0C42B-42F7-FF4C-B178-B53E63293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18" y="4528020"/>
            <a:ext cx="733585" cy="4935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C2DCC8-8EBC-7187-23C3-59606B5F77D6}"/>
              </a:ext>
            </a:extLst>
          </p:cNvPr>
          <p:cNvSpPr txBox="1"/>
          <p:nvPr/>
        </p:nvSpPr>
        <p:spPr>
          <a:xfrm>
            <a:off x="904160" y="15015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«КАРТИННАЯ ГАЛЕРЕЯ В ДЕТСКОМ САДУ»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5530AB1-CAD2-9957-B4C7-2A83B77421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91630"/>
            <a:ext cx="3572496" cy="26824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D6008D-6055-F096-AF87-49FCF4893668}"/>
              </a:ext>
            </a:extLst>
          </p:cNvPr>
          <p:cNvSpPr txBox="1"/>
          <p:nvPr/>
        </p:nvSpPr>
        <p:spPr>
          <a:xfrm>
            <a:off x="-108520" y="706576"/>
            <a:ext cx="5491911" cy="395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Функциональность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подобрать  и экспонировать картины: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жанрам: портрет, натюрморт, пейзаж, жанровая картина;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временам  года (Левитан И.И. «Весна. большая вода», Левитан И.И. Золотая осень);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художникам (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И.И.Шишкин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И.И.Левитан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А.К.Саврасов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историческим личностям (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И.А.Крылов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П.М.Третьякова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).</a:t>
            </a:r>
          </a:p>
          <a:p>
            <a:pPr marL="7429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8B1B642-5BED-408F-9361-A9357FE72E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0352" y="1676845"/>
            <a:ext cx="260296" cy="15369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20FC865-CF6B-3E77-6F7B-E00A4F116D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0864" y="2418052"/>
            <a:ext cx="260296" cy="15369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17FD08-E84B-10C8-BF7C-2C95ED0234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0352" y="3092550"/>
            <a:ext cx="260296" cy="15369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59A186A-FDD5-976F-3F46-CC5832DA7E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180" y="3767048"/>
            <a:ext cx="260296" cy="1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2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988805-D619-2A40-A5D4-DFA378F8B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824" y="4594167"/>
            <a:ext cx="1150000" cy="345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4E3C35-1B36-E766-A8D4-A680496E9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22" y="4365285"/>
            <a:ext cx="1792687" cy="8500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B0C42B-42F7-FF4C-B178-B53E63293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18" y="4528020"/>
            <a:ext cx="733585" cy="4935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C2DCC8-8EBC-7187-23C3-59606B5F77D6}"/>
              </a:ext>
            </a:extLst>
          </p:cNvPr>
          <p:cNvSpPr txBox="1"/>
          <p:nvPr/>
        </p:nvSpPr>
        <p:spPr>
          <a:xfrm>
            <a:off x="107504" y="165565"/>
            <a:ext cx="8585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«КАРТИННАЯ ГАЛЕРЕЯ В ДЕТСКОМ САДУ»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4AF84A-3749-40E8-5C08-C0FD0F9238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9" t="10964" r="8768" b="-2650"/>
          <a:stretch/>
        </p:blipFill>
        <p:spPr>
          <a:xfrm rot="16200000">
            <a:off x="5639232" y="1634055"/>
            <a:ext cx="4215751" cy="27327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E6351B-16E8-257E-7307-A34F5202BA8E}"/>
              </a:ext>
            </a:extLst>
          </p:cNvPr>
          <p:cNvSpPr txBox="1"/>
          <p:nvPr/>
        </p:nvSpPr>
        <p:spPr>
          <a:xfrm>
            <a:off x="0" y="741671"/>
            <a:ext cx="6048672" cy="4197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Патриотизм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1075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Репродукции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воспевают красоту  русской природы, ее особенности, глубину и лиризм. </a:t>
            </a:r>
          </a:p>
          <a:p>
            <a:pPr lvl="1" algn="just">
              <a:spcAft>
                <a:spcPts val="1075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А.А. Рылов «На голубом просторе», 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И.И.Шишкина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«Рожь», «Сосны, освещенные солнцем», С.Ю. Жуковский «Пасхальный натюрморт».</a:t>
            </a:r>
          </a:p>
          <a:p>
            <a:pPr lvl="1" algn="just">
              <a:spcAft>
                <a:spcPts val="1075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картин способствует формированию чувства гордости за свой народ, свою Родину.</a:t>
            </a:r>
          </a:p>
          <a:p>
            <a:pPr lvl="1" algn="just">
              <a:spcAft>
                <a:spcPts val="1075"/>
              </a:spcAft>
            </a:pP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И.П.Аргунов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«Портрет неизвестной в русском костюме»,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А.И.Лактионов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«Письмо с фронта», Васнецов В.М. «Богатыри».</a:t>
            </a:r>
          </a:p>
          <a:p>
            <a:pPr lvl="1" algn="just">
              <a:spcAft>
                <a:spcPts val="1075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Репродукции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знакомят с историческими личностями, прославившими Россию. </a:t>
            </a:r>
          </a:p>
          <a:p>
            <a:pPr lvl="1" algn="just">
              <a:spcAft>
                <a:spcPts val="1075"/>
              </a:spcAft>
            </a:pP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П.Д.Корин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«Александр Невский»,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И.Е.Репин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«Портрет Павла Михайловича Третьякова»,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Н.Н.Ге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«Потрет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Л.Н.Толстого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О.А.Кипренский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«Портрет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А.С.Пушкина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Брюллов К.П. «Портрет И.А. Крылова». </a:t>
            </a:r>
          </a:p>
          <a:p>
            <a:pPr marL="7429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27710C-50D6-7910-C3BD-BC0EF74C40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5948" y="1296631"/>
            <a:ext cx="260296" cy="1536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5D74BA-0EB2-A1B1-B69A-B80D1F055D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2784" y="3830869"/>
            <a:ext cx="260296" cy="153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FCF91A-C4D3-D5B1-C11F-4A30468596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4856" y="2286445"/>
            <a:ext cx="260296" cy="1536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5FDCC7-B112-6A4B-69F1-2EAE1DEA55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4856" y="2814326"/>
            <a:ext cx="260296" cy="15369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092BC26-6932-AB9F-A31D-72DAF91E87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0528" y="3288097"/>
            <a:ext cx="260296" cy="1536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15AA9F-51DD-99C5-0FB1-C465C08BB1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0352" y="1676845"/>
            <a:ext cx="260296" cy="1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89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Институт">
      <a:majorFont>
        <a:latin typeface="Rawline Bold"/>
        <a:ea typeface=""/>
        <a:cs typeface=""/>
      </a:majorFont>
      <a:minorFont>
        <a:latin typeface="Rawline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658</Words>
  <Application>Microsoft Office PowerPoint</Application>
  <PresentationFormat>Экран (16:9)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Wingdings</vt:lpstr>
      <vt:lpstr>Rawline Medium</vt:lpstr>
      <vt:lpstr>Rawline Bold</vt:lpstr>
      <vt:lpstr>Calibri</vt:lpstr>
      <vt:lpstr>Muller Regular</vt:lpstr>
      <vt:lpstr>Arial Black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tsarkov@vospitateli.org</dc:creator>
  <cp:lastModifiedBy>trtrmity@mail.ru</cp:lastModifiedBy>
  <cp:revision>198</cp:revision>
  <dcterms:created xsi:type="dcterms:W3CDTF">2020-04-01T16:06:13Z</dcterms:created>
  <dcterms:modified xsi:type="dcterms:W3CDTF">2023-01-29T17:47:47Z</dcterms:modified>
</cp:coreProperties>
</file>